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87" r:id="rId3"/>
    <p:sldId id="282" r:id="rId4"/>
    <p:sldId id="276" r:id="rId5"/>
    <p:sldId id="278" r:id="rId6"/>
    <p:sldId id="277" r:id="rId7"/>
    <p:sldId id="301" r:id="rId8"/>
    <p:sldId id="279" r:id="rId9"/>
    <p:sldId id="280" r:id="rId10"/>
    <p:sldId id="281" r:id="rId11"/>
    <p:sldId id="275" r:id="rId12"/>
    <p:sldId id="300" r:id="rId13"/>
    <p:sldId id="283" r:id="rId14"/>
    <p:sldId id="284" r:id="rId15"/>
    <p:sldId id="285" r:id="rId16"/>
    <p:sldId id="289" r:id="rId17"/>
    <p:sldId id="290" r:id="rId18"/>
    <p:sldId id="291" r:id="rId19"/>
    <p:sldId id="292" r:id="rId20"/>
    <p:sldId id="293" r:id="rId21"/>
    <p:sldId id="297" r:id="rId22"/>
    <p:sldId id="294" r:id="rId23"/>
    <p:sldId id="295" r:id="rId24"/>
    <p:sldId id="296" r:id="rId25"/>
    <p:sldId id="288" r:id="rId26"/>
    <p:sldId id="298" r:id="rId27"/>
    <p:sldId id="271" r:id="rId28"/>
    <p:sldId id="29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62A6CF5-EA25-4CA8-9E7A-C427ABAFD6FA}">
          <p14:sldIdLst>
            <p14:sldId id="259"/>
            <p14:sldId id="287"/>
            <p14:sldId id="282"/>
            <p14:sldId id="276"/>
            <p14:sldId id="278"/>
            <p14:sldId id="277"/>
            <p14:sldId id="301"/>
            <p14:sldId id="279"/>
            <p14:sldId id="280"/>
            <p14:sldId id="281"/>
            <p14:sldId id="275"/>
            <p14:sldId id="300"/>
            <p14:sldId id="283"/>
            <p14:sldId id="284"/>
            <p14:sldId id="285"/>
            <p14:sldId id="289"/>
            <p14:sldId id="290"/>
            <p14:sldId id="291"/>
            <p14:sldId id="292"/>
            <p14:sldId id="293"/>
            <p14:sldId id="297"/>
            <p14:sldId id="294"/>
            <p14:sldId id="295"/>
            <p14:sldId id="296"/>
            <p14:sldId id="288"/>
            <p14:sldId id="298"/>
            <p14:sldId id="271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646464"/>
    <a:srgbClr val="676C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4648"/>
  </p:normalViewPr>
  <p:slideViewPr>
    <p:cSldViewPr snapToGrid="0">
      <p:cViewPr>
        <p:scale>
          <a:sx n="103" d="100"/>
          <a:sy n="103" d="100"/>
        </p:scale>
        <p:origin x="87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E6064-DFBB-A947-993A-1C4F4E3164FD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849EB-0BC8-294D-BA21-696210CB4B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383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849EB-0BC8-294D-BA21-696210CB4BAC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191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8;p4">
            <a:extLst>
              <a:ext uri="{FF2B5EF4-FFF2-40B4-BE49-F238E27FC236}">
                <a16:creationId xmlns:a16="http://schemas.microsoft.com/office/drawing/2014/main" id="{86CA73C1-6BCD-4965-9662-C2179C7B71D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;p4">
            <a:extLst>
              <a:ext uri="{FF2B5EF4-FFF2-40B4-BE49-F238E27FC236}">
                <a16:creationId xmlns:a16="http://schemas.microsoft.com/office/drawing/2014/main" id="{83EDAFA3-ADC9-46E6-B1F6-83DC04F9E169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99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2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171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847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;p20">
            <a:extLst>
              <a:ext uri="{FF2B5EF4-FFF2-40B4-BE49-F238E27FC236}">
                <a16:creationId xmlns:a16="http://schemas.microsoft.com/office/drawing/2014/main" id="{A2EC5620-2DCA-4EE8-BC94-F55C0AD8FE73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00;p20">
            <a:extLst>
              <a:ext uri="{FF2B5EF4-FFF2-40B4-BE49-F238E27FC236}">
                <a16:creationId xmlns:a16="http://schemas.microsoft.com/office/drawing/2014/main" id="{062B6345-57E3-4A2C-9EA4-FBFE98D0AD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1394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EFF9FE59-9D80-45A8-9775-E782D57CCD07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09A4DDCF-72A4-4759-9121-F94002C081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48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1A5856E7-55EA-43A8-9C40-94770DA4441D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D8F34436-83EA-4BC7-A60C-D12F888781F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2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6CC29F4C-6747-4723-A21E-B7878C1F983B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9C438D31-2DEE-400C-AFA6-729368E6ED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425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20">
            <a:extLst>
              <a:ext uri="{FF2B5EF4-FFF2-40B4-BE49-F238E27FC236}">
                <a16:creationId xmlns:a16="http://schemas.microsoft.com/office/drawing/2014/main" id="{DADFE255-9C76-4334-8986-D48FC70465D0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00;p20">
            <a:extLst>
              <a:ext uri="{FF2B5EF4-FFF2-40B4-BE49-F238E27FC236}">
                <a16:creationId xmlns:a16="http://schemas.microsoft.com/office/drawing/2014/main" id="{1340DEB2-BA4C-4D94-B7E6-88E4B774EAC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003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5FBA27DA-292B-475B-BA7B-BD2128B4AE59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BBC67CCE-4713-42CC-A5BC-5C1A05F377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805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F1F2025D-45E1-43C0-8374-FBE27E5B6EBC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2DED5093-2C32-4558-BFCC-B609B96E74F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22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8;p4">
            <a:extLst>
              <a:ext uri="{FF2B5EF4-FFF2-40B4-BE49-F238E27FC236}">
                <a16:creationId xmlns:a16="http://schemas.microsoft.com/office/drawing/2014/main" id="{A687F87B-E83F-4599-98C6-D12CED38C7E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BEA47379-5D58-4573-B710-E78CAD0079B9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769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9;p20">
            <a:extLst>
              <a:ext uri="{FF2B5EF4-FFF2-40B4-BE49-F238E27FC236}">
                <a16:creationId xmlns:a16="http://schemas.microsoft.com/office/drawing/2014/main" id="{5339D313-32CF-47D7-A73F-DA194502A397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100;p20">
            <a:extLst>
              <a:ext uri="{FF2B5EF4-FFF2-40B4-BE49-F238E27FC236}">
                <a16:creationId xmlns:a16="http://schemas.microsoft.com/office/drawing/2014/main" id="{DCAB725C-3CFF-4C0B-8A56-96AAF46977C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037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0;p20">
            <a:extLst>
              <a:ext uri="{FF2B5EF4-FFF2-40B4-BE49-F238E27FC236}">
                <a16:creationId xmlns:a16="http://schemas.microsoft.com/office/drawing/2014/main" id="{1D1CD20A-1235-463D-847B-A3D8D2DFCD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27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;p4">
            <a:extLst>
              <a:ext uri="{FF2B5EF4-FFF2-40B4-BE49-F238E27FC236}">
                <a16:creationId xmlns:a16="http://schemas.microsoft.com/office/drawing/2014/main" id="{FF8627C4-1D16-41AD-A09F-D38FC68596D5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4">
            <a:extLst>
              <a:ext uri="{FF2B5EF4-FFF2-40B4-BE49-F238E27FC236}">
                <a16:creationId xmlns:a16="http://schemas.microsoft.com/office/drawing/2014/main" id="{FB42308B-4AB4-49C4-BA13-3D408DE9BD2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3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;p4">
            <a:extLst>
              <a:ext uri="{FF2B5EF4-FFF2-40B4-BE49-F238E27FC236}">
                <a16:creationId xmlns:a16="http://schemas.microsoft.com/office/drawing/2014/main" id="{39DDBA11-CC36-450F-AF5E-3941A823222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4">
            <a:extLst>
              <a:ext uri="{FF2B5EF4-FFF2-40B4-BE49-F238E27FC236}">
                <a16:creationId xmlns:a16="http://schemas.microsoft.com/office/drawing/2014/main" id="{B412F37B-32A2-4CD8-ABB7-8EBA689D373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F7BD5E47-756E-4F6C-8A93-F9C0954C2501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113C52C5-556F-497F-99E2-60A5AFE8CB9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22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02271AD4-C9BA-49DD-95F3-C86726775DD6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B9034363-986C-422E-AF21-9F0CD507B92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21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FC675915-B4FB-4088-B952-61B0C5162C27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A6FDF726-3EB0-4815-856C-4A0BB440ACA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055B4EFD-7016-422A-9C5E-62BEDF90BC16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37F1D792-9609-42D6-8BF0-313C798FAD4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44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64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BAA5CD-C397-4B17-AFD0-01E93CA0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47BDE9-0097-4DCC-99AA-2D3EA1E2D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3296C-60E9-4611-9CF8-EBB0FC590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0C5E3-8A30-443F-89FF-A726A609EDEE}" type="datetimeFigureOut">
              <a:rPr lang="ko-KR" altLang="en-US" smtClean="0"/>
              <a:t>2022. 12. 30.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D5B0B-30A1-4AF7-8FD3-D23903AFA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9F4D6-4EA1-4B9E-A986-D5CA08D8A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531C3-7FAB-42EB-871C-A826FC2ED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51" r:id="rId9"/>
    <p:sldLayoutId id="2147483669" r:id="rId10"/>
    <p:sldLayoutId id="2147483670" r:id="rId11"/>
    <p:sldLayoutId id="2147483671" r:id="rId12"/>
    <p:sldLayoutId id="2147483653" r:id="rId13"/>
    <p:sldLayoutId id="2147483673" r:id="rId14"/>
    <p:sldLayoutId id="2147483674" r:id="rId15"/>
    <p:sldLayoutId id="2147483676" r:id="rId16"/>
    <p:sldLayoutId id="2147483650" r:id="rId17"/>
    <p:sldLayoutId id="2147483675" r:id="rId18"/>
    <p:sldLayoutId id="2147483672" r:id="rId19"/>
    <p:sldLayoutId id="2147483654" r:id="rId20"/>
    <p:sldLayoutId id="2147483662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utorials.org/course/2708/15606" TargetMode="External"/><Relationship Id="rId2" Type="http://schemas.openxmlformats.org/officeDocument/2006/relationships/hyperlink" Target="https://sujinnaljin.medium.com/software-engineering-%ED%98%95%EC%83%81-%EA%B4%80%EB%A6%AC%EC%97%90-%EB%8C%80%ED%95%98%EC%97%AC-932d14f6f341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hebook.io/080212/ch02/" TargetMode="External"/><Relationship Id="rId5" Type="http://schemas.openxmlformats.org/officeDocument/2006/relationships/hyperlink" Target="https://ux.stories.pe.kr/183" TargetMode="External"/><Relationship Id="rId4" Type="http://schemas.openxmlformats.org/officeDocument/2006/relationships/hyperlink" Target="https://techblog.woowahan.com/2553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27">
            <a:extLst>
              <a:ext uri="{FF2B5EF4-FFF2-40B4-BE49-F238E27FC236}">
                <a16:creationId xmlns:a16="http://schemas.microsoft.com/office/drawing/2014/main" id="{74205B1A-2D44-4C65-B0A8-976995AFCBAA}"/>
              </a:ext>
            </a:extLst>
          </p:cNvPr>
          <p:cNvSpPr txBox="1">
            <a:spLocks/>
          </p:cNvSpPr>
          <p:nvPr/>
        </p:nvSpPr>
        <p:spPr>
          <a:xfrm>
            <a:off x="1111219" y="2019174"/>
            <a:ext cx="8078855" cy="1101759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Git,</a:t>
            </a:r>
            <a:r>
              <a:rPr lang="en" altLang="ko-Kore-KR" sz="24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도전해봅시다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b="1" dirty="0">
              <a:solidFill>
                <a:srgbClr val="676C7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Google Shape;130;p27">
            <a:extLst>
              <a:ext uri="{FF2B5EF4-FFF2-40B4-BE49-F238E27FC236}">
                <a16:creationId xmlns:a16="http://schemas.microsoft.com/office/drawing/2014/main" id="{91AC28B3-C925-4069-AD7F-393A33C66C81}"/>
              </a:ext>
            </a:extLst>
          </p:cNvPr>
          <p:cNvSpPr txBox="1">
            <a:spLocks/>
          </p:cNvSpPr>
          <p:nvPr/>
        </p:nvSpPr>
        <p:spPr>
          <a:xfrm>
            <a:off x="1323371" y="2830851"/>
            <a:ext cx="7866703" cy="480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altLang="ko-Kore-KR" sz="1600" dirty="0">
                <a:solidFill>
                  <a:srgbClr val="000000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Git, </a:t>
            </a:r>
            <a:r>
              <a:rPr lang="en-US" altLang="ko-KR" sz="1600" dirty="0" err="1">
                <a:solidFill>
                  <a:srgbClr val="000000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Github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Git-Flow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대한 설명</a:t>
            </a:r>
            <a:endParaRPr lang="ko-KR" altLang="en-US" sz="1600" dirty="0">
              <a:solidFill>
                <a:srgbClr val="676C72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FB718A-3308-9F55-D9C5-D7D003D2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19" y="4342305"/>
            <a:ext cx="4330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2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0CF1CE-BA29-2D15-D6F8-8DD44CD6BE29}"/>
              </a:ext>
            </a:extLst>
          </p:cNvPr>
          <p:cNvSpPr txBox="1"/>
          <p:nvPr/>
        </p:nvSpPr>
        <p:spPr>
          <a:xfrm>
            <a:off x="1292740" y="1974244"/>
            <a:ext cx="7319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→</a:t>
            </a:r>
            <a:r>
              <a:rPr lang="ko-KR" altLang="en-US" dirty="0"/>
              <a:t> 변경 이력들을 확인하며 문제가 생긴 </a:t>
            </a:r>
            <a:r>
              <a:rPr lang="ko-KR" altLang="en-US" b="1" dirty="0">
                <a:effectLst/>
              </a:rPr>
              <a:t>시점</a:t>
            </a:r>
            <a:r>
              <a:rPr lang="ko-KR" altLang="en-US" dirty="0"/>
              <a:t>을 찾아내어 해결 가능 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1C633-9BC8-306E-CFA2-34AF108E30CB}"/>
              </a:ext>
            </a:extLst>
          </p:cNvPr>
          <p:cNvSpPr txBox="1"/>
          <p:nvPr/>
        </p:nvSpPr>
        <p:spPr>
          <a:xfrm>
            <a:off x="671621" y="623891"/>
            <a:ext cx="5750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버전 관리</a:t>
            </a:r>
            <a:r>
              <a:rPr kumimoji="1" lang="en-US" altLang="ko-KR" sz="2800" b="1" dirty="0"/>
              <a:t>(</a:t>
            </a:r>
            <a:r>
              <a:rPr kumimoji="1" lang="ko-KR" altLang="en-US" sz="2800" b="1" dirty="0"/>
              <a:t>변경 이력 관리</a:t>
            </a:r>
            <a:r>
              <a:rPr kumimoji="1" lang="en-US" altLang="ko-KR" sz="2800" b="1" dirty="0"/>
              <a:t>)</a:t>
            </a:r>
            <a:r>
              <a:rPr kumimoji="1" lang="ko-KR" altLang="en-US" sz="2800" b="1" dirty="0" err="1"/>
              <a:t>를</a:t>
            </a:r>
            <a:r>
              <a:rPr kumimoji="1" lang="ko-KR" altLang="en-US" sz="2800" b="1" dirty="0"/>
              <a:t> 통해</a:t>
            </a:r>
            <a:r>
              <a:rPr kumimoji="1" lang="en-US" altLang="ko-KR" sz="2800" b="1" dirty="0"/>
              <a:t>..</a:t>
            </a:r>
            <a:endParaRPr kumimoji="1" lang="ko-Kore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1F2F8-F22B-4F37-8979-754E40BCDE15}"/>
              </a:ext>
            </a:extLst>
          </p:cNvPr>
          <p:cNvSpPr txBox="1"/>
          <p:nvPr/>
        </p:nvSpPr>
        <p:spPr>
          <a:xfrm>
            <a:off x="1037559" y="3274227"/>
            <a:ext cx="3864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특히 배포 후에 문제가 생기면</a:t>
            </a:r>
            <a:r>
              <a:rPr lang="en-US" altLang="ko-KR" sz="2000" b="1" dirty="0"/>
              <a:t>..</a:t>
            </a:r>
            <a:endParaRPr lang="ko-Kore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79BAF-ADB9-ABBC-B979-C5B700F95B19}"/>
              </a:ext>
            </a:extLst>
          </p:cNvPr>
          <p:cNvSpPr txBox="1"/>
          <p:nvPr/>
        </p:nvSpPr>
        <p:spPr>
          <a:xfrm>
            <a:off x="1037559" y="1545288"/>
            <a:ext cx="3183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오류다</a:t>
            </a:r>
            <a:r>
              <a:rPr lang="en-US" altLang="ko-KR" sz="2000" b="1" dirty="0"/>
              <a:t>..</a:t>
            </a:r>
            <a:endParaRPr lang="ko-Kore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CCF5C-9ED4-F1A3-5121-0B789F1FFB92}"/>
              </a:ext>
            </a:extLst>
          </p:cNvPr>
          <p:cNvSpPr txBox="1"/>
          <p:nvPr/>
        </p:nvSpPr>
        <p:spPr>
          <a:xfrm>
            <a:off x="1370713" y="3812677"/>
            <a:ext cx="4498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→</a:t>
            </a:r>
            <a:r>
              <a:rPr lang="ko-KR" altLang="en-US" dirty="0"/>
              <a:t> 부분적으로 수정해서 다음 버전을 배포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18B23-2D0C-20D0-40BF-5E6075C45D0C}"/>
              </a:ext>
            </a:extLst>
          </p:cNvPr>
          <p:cNvSpPr txBox="1"/>
          <p:nvPr/>
        </p:nvSpPr>
        <p:spPr>
          <a:xfrm>
            <a:off x="1370713" y="4320349"/>
            <a:ext cx="4498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→</a:t>
            </a:r>
            <a:r>
              <a:rPr lang="ko-KR" altLang="en-US" dirty="0"/>
              <a:t> 이전 버전으로 되돌리기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2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itHub Guide for Beginners | Analytics Vidhya">
            <a:extLst>
              <a:ext uri="{FF2B5EF4-FFF2-40B4-BE49-F238E27FC236}">
                <a16:creationId xmlns:a16="http://schemas.microsoft.com/office/drawing/2014/main" id="{D08046C3-3A0C-AA04-79F5-B4A07F81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43" y="107681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4E1072-94B0-80B7-52EC-76AD2893E8EC}"/>
              </a:ext>
            </a:extLst>
          </p:cNvPr>
          <p:cNvSpPr txBox="1"/>
          <p:nvPr/>
        </p:nvSpPr>
        <p:spPr>
          <a:xfrm>
            <a:off x="4897299" y="1076810"/>
            <a:ext cx="6329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en-US" altLang="ko-KR" sz="2400" b="1" dirty="0">
                <a:solidFill>
                  <a:srgbClr val="212529"/>
                </a:solidFill>
                <a:latin typeface="-apple-system"/>
              </a:rPr>
              <a:t>Git</a:t>
            </a:r>
            <a:r>
              <a:rPr lang="ko-KR" altLang="en-US" sz="2400" b="1" dirty="0">
                <a:solidFill>
                  <a:srgbClr val="212529"/>
                </a:solidFill>
                <a:latin typeface="-apple-system"/>
              </a:rPr>
              <a:t> 저장소 호스팅을 지원하는 웹 </a:t>
            </a:r>
            <a:r>
              <a:rPr lang="ko-KR" altLang="en-US" sz="2400" b="1" i="0" dirty="0">
                <a:solidFill>
                  <a:srgbClr val="212529"/>
                </a:solidFill>
                <a:effectLst/>
                <a:latin typeface="-apple-system"/>
              </a:rPr>
              <a:t>서비스</a:t>
            </a:r>
            <a:endParaRPr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BBF30-0F5D-E4EF-645A-2F84287F7AF3}"/>
              </a:ext>
            </a:extLst>
          </p:cNvPr>
          <p:cNvSpPr txBox="1"/>
          <p:nvPr/>
        </p:nvSpPr>
        <p:spPr>
          <a:xfrm>
            <a:off x="5160454" y="1811101"/>
            <a:ext cx="621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원격 저장소</a:t>
            </a:r>
            <a:r>
              <a:rPr lang="en-US" altLang="ko-KR" dirty="0"/>
              <a:t>(Remote Repository)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730CF-8CDE-E6F4-4B86-CBFA874CDD3D}"/>
              </a:ext>
            </a:extLst>
          </p:cNvPr>
          <p:cNvSpPr txBox="1"/>
          <p:nvPr/>
        </p:nvSpPr>
        <p:spPr>
          <a:xfrm>
            <a:off x="5160454" y="288724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프로젝트 관리를 위한 다양한 기능 제공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" altLang="ko-Kore-KR" dirty="0"/>
              <a:t>Issue, PR, Code Review, </a:t>
            </a:r>
            <a:r>
              <a:rPr lang="en" altLang="ko-Kore-KR" dirty="0" err="1"/>
              <a:t>Github</a:t>
            </a:r>
            <a:r>
              <a:rPr lang="en" altLang="ko-Kore-KR" dirty="0"/>
              <a:t> Actions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8F36F-C1D3-3ACE-5EAD-995DB7695F47}"/>
              </a:ext>
            </a:extLst>
          </p:cNvPr>
          <p:cNvSpPr txBox="1"/>
          <p:nvPr/>
        </p:nvSpPr>
        <p:spPr>
          <a:xfrm>
            <a:off x="5373106" y="2268393"/>
            <a:ext cx="4064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Color Emoji" pitchFamily="2" charset="0"/>
              </a:rPr>
              <a:t> </a:t>
            </a:r>
            <a:r>
              <a:rPr lang="ko-KR" altLang="en-US" dirty="0">
                <a:effectLst/>
                <a:latin typeface="Apple Color Emoji" pitchFamily="2" charset="0"/>
              </a:rPr>
              <a:t>↔</a:t>
            </a:r>
            <a:r>
              <a:rPr lang="ko-KR" altLang="en-US" dirty="0"/>
              <a:t> 지역 저장소</a:t>
            </a:r>
            <a:r>
              <a:rPr lang="en-US" altLang="ko-KR" dirty="0"/>
              <a:t> (Local Repository)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11AC51-B053-6B91-B642-B8F95C768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36" y="3917221"/>
            <a:ext cx="7772400" cy="10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2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생선 대가리 카레 - 나무위키">
            <a:extLst>
              <a:ext uri="{FF2B5EF4-FFF2-40B4-BE49-F238E27FC236}">
                <a16:creationId xmlns:a16="http://schemas.microsoft.com/office/drawing/2014/main" id="{64D3D8CF-9165-3257-EA83-A3B2FD38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32" y="1560899"/>
            <a:ext cx="76200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356166-4B76-F103-3492-40542E04B1BA}"/>
              </a:ext>
            </a:extLst>
          </p:cNvPr>
          <p:cNvSpPr txBox="1"/>
          <p:nvPr/>
        </p:nvSpPr>
        <p:spPr>
          <a:xfrm>
            <a:off x="4383560" y="755591"/>
            <a:ext cx="29110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effectLst/>
              </a:rPr>
              <a:t>어떻게 </a:t>
            </a:r>
            <a:r>
              <a:rPr lang="ko-KR" altLang="en-US" sz="2800" b="1" dirty="0" err="1">
                <a:effectLst/>
              </a:rPr>
              <a:t>하는건데</a:t>
            </a:r>
            <a:r>
              <a:rPr lang="en-US" altLang="ko-KR" sz="2800" b="1" dirty="0">
                <a:effectLst/>
              </a:rPr>
              <a:t>?</a:t>
            </a:r>
            <a:endParaRPr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2940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484B4-FA5A-02B6-17EB-3388363BBFA2}"/>
              </a:ext>
            </a:extLst>
          </p:cNvPr>
          <p:cNvSpPr txBox="1"/>
          <p:nvPr/>
        </p:nvSpPr>
        <p:spPr>
          <a:xfrm>
            <a:off x="273788" y="320380"/>
            <a:ext cx="2671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들어가기에</a:t>
            </a:r>
            <a:r>
              <a:rPr lang="ko-KR" altLang="en-US" dirty="0"/>
              <a:t> 앞서</a:t>
            </a:r>
            <a:r>
              <a:rPr lang="en-US" altLang="ko-KR" dirty="0"/>
              <a:t>..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43858-5AD7-0718-50FE-D6B61123C36A}"/>
              </a:ext>
            </a:extLst>
          </p:cNvPr>
          <p:cNvSpPr txBox="1"/>
          <p:nvPr/>
        </p:nvSpPr>
        <p:spPr>
          <a:xfrm>
            <a:off x="3789399" y="1490522"/>
            <a:ext cx="4613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중요 개념</a:t>
            </a:r>
            <a:r>
              <a:rPr lang="en-US" altLang="ko-KR" sz="2000" dirty="0"/>
              <a:t>:</a:t>
            </a:r>
            <a:r>
              <a:rPr lang="en-US" altLang="ko-KR" sz="2000" b="1" dirty="0"/>
              <a:t> </a:t>
            </a:r>
            <a:r>
              <a:rPr lang="en" altLang="ko-Kore-KR" sz="2000" b="1" dirty="0"/>
              <a:t>commit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</a:t>
            </a:r>
            <a:r>
              <a:rPr lang="en" altLang="ko-Kore-KR" sz="2000" b="1" dirty="0"/>
              <a:t> branch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</a:t>
            </a:r>
            <a:r>
              <a:rPr lang="en" altLang="ko-Kore-KR" sz="2000" b="1" dirty="0"/>
              <a:t>merge</a:t>
            </a:r>
            <a:endParaRPr lang="ko-Kore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F23B2-2DA9-8F59-7525-E20A30705ED7}"/>
              </a:ext>
            </a:extLst>
          </p:cNvPr>
          <p:cNvSpPr txBox="1"/>
          <p:nvPr/>
        </p:nvSpPr>
        <p:spPr>
          <a:xfrm>
            <a:off x="1123950" y="2797768"/>
            <a:ext cx="59892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" altLang="ko-Kore-KR" dirty="0"/>
              <a:t>commit: 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수정 이력 </a:t>
            </a:r>
            <a:r>
              <a:rPr lang="en-US" altLang="ko-KR" dirty="0"/>
              <a:t>(</a:t>
            </a:r>
            <a:r>
              <a:rPr lang="ko-KR" altLang="en-US" dirty="0"/>
              <a:t>기록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" altLang="ko-Kore-KR" dirty="0"/>
          </a:p>
          <a:p>
            <a:pPr marL="285750" indent="-285750">
              <a:buFontTx/>
              <a:buChar char="-"/>
            </a:pPr>
            <a:r>
              <a:rPr lang="en" altLang="ko-Kore-KR" dirty="0"/>
              <a:t>branch: </a:t>
            </a:r>
            <a:r>
              <a:rPr lang="ko-KR" altLang="en-US" dirty="0"/>
              <a:t>독립적으로 어떤 작업을 진행하기 위한 개념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ore-KR" dirty="0"/>
          </a:p>
          <a:p>
            <a:pPr marL="285750" indent="-285750">
              <a:buFontTx/>
              <a:buChar char="-"/>
            </a:pPr>
            <a:r>
              <a:rPr lang="en" altLang="ko-Kore-KR" dirty="0"/>
              <a:t>merge: branch</a:t>
            </a:r>
            <a:r>
              <a:rPr lang="ko-KR" altLang="en-US" dirty="0" err="1"/>
              <a:t>를</a:t>
            </a:r>
            <a:r>
              <a:rPr lang="ko-KR" altLang="en-US" dirty="0"/>
              <a:t> 병합하는 작업</a:t>
            </a:r>
            <a:endParaRPr lang="ko-Kore-KR" altLang="en-US" dirty="0"/>
          </a:p>
          <a:p>
            <a:pPr marL="285750" indent="-285750">
              <a:buFontTx/>
              <a:buChar char="-"/>
            </a:pP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2B0B5F-CA0C-20E3-48EF-8433EC60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853" y="2797768"/>
            <a:ext cx="1540233" cy="2968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A3660C-21E1-737C-58DC-E07A3AE1A344}"/>
              </a:ext>
            </a:extLst>
          </p:cNvPr>
          <p:cNvSpPr txBox="1"/>
          <p:nvPr/>
        </p:nvSpPr>
        <p:spPr>
          <a:xfrm>
            <a:off x="7718345" y="5194024"/>
            <a:ext cx="105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commit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3B731-4B1C-8880-8F56-6D8F51BD0856}"/>
              </a:ext>
            </a:extLst>
          </p:cNvPr>
          <p:cNvSpPr txBox="1"/>
          <p:nvPr/>
        </p:nvSpPr>
        <p:spPr>
          <a:xfrm>
            <a:off x="7835906" y="2181929"/>
            <a:ext cx="154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 </a:t>
            </a:r>
            <a:r>
              <a:rPr kumimoji="1" lang="en-US" altLang="ko-Kore-KR" dirty="0"/>
              <a:t>branch </a:t>
            </a:r>
          </a:p>
          <a:p>
            <a:r>
              <a:rPr kumimoji="1" lang="ko-KR" altLang="en-US" dirty="0"/>
              <a:t>   </a:t>
            </a:r>
            <a:r>
              <a:rPr kumimoji="1" lang="en-US" altLang="ko-Kore-KR" dirty="0"/>
              <a:t>A  B  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995BA-DDAE-B883-5C79-189F91BDAB96}"/>
              </a:ext>
            </a:extLst>
          </p:cNvPr>
          <p:cNvSpPr txBox="1"/>
          <p:nvPr/>
        </p:nvSpPr>
        <p:spPr>
          <a:xfrm>
            <a:off x="8158716" y="3293583"/>
            <a:ext cx="90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merge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4340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0D09E-B423-467C-12E7-1775749D85E8}"/>
              </a:ext>
            </a:extLst>
          </p:cNvPr>
          <p:cNvSpPr txBox="1"/>
          <p:nvPr/>
        </p:nvSpPr>
        <p:spPr>
          <a:xfrm>
            <a:off x="1199198" y="1448719"/>
            <a:ext cx="6412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600" dirty="0"/>
              <a:t>Git</a:t>
            </a:r>
            <a:r>
              <a:rPr lang="ko-KR" altLang="en-US" sz="1600" dirty="0"/>
              <a:t>을 활용한 대표적인 </a:t>
            </a:r>
            <a:r>
              <a:rPr lang="en" altLang="ko-Kore-KR" sz="1600" dirty="0"/>
              <a:t>Work Flow</a:t>
            </a:r>
          </a:p>
          <a:p>
            <a:r>
              <a:rPr lang="en-US" altLang="ko-KR" sz="3200" b="1" dirty="0"/>
              <a:t>Git-Flow</a:t>
            </a:r>
            <a:endParaRPr kumimoji="1" lang="ko-Kore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456C9-36A8-8E5E-5B7D-1351E4B2AA8C}"/>
              </a:ext>
            </a:extLst>
          </p:cNvPr>
          <p:cNvSpPr txBox="1"/>
          <p:nvPr/>
        </p:nvSpPr>
        <p:spPr>
          <a:xfrm>
            <a:off x="1356537" y="3210064"/>
            <a:ext cx="3749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→</a:t>
            </a:r>
            <a:r>
              <a:rPr lang="en" altLang="ko-Kore-KR" dirty="0"/>
              <a:t> Git-Flow</a:t>
            </a:r>
            <a:r>
              <a:rPr lang="ko-KR" altLang="en-US" dirty="0"/>
              <a:t>는 기능</a:t>
            </a:r>
            <a:r>
              <a:rPr lang="en-US" altLang="ko-KR" dirty="0"/>
              <a:t> X. </a:t>
            </a:r>
            <a:r>
              <a:rPr lang="ko-KR" altLang="en-US" b="1" dirty="0"/>
              <a:t>방법론</a:t>
            </a:r>
            <a:endParaRPr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29413-8D48-678B-0316-286E8934F483}"/>
              </a:ext>
            </a:extLst>
          </p:cNvPr>
          <p:cNvSpPr txBox="1"/>
          <p:nvPr/>
        </p:nvSpPr>
        <p:spPr>
          <a:xfrm>
            <a:off x="1356537" y="366412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→ 정답은 없다</a:t>
            </a:r>
            <a:r>
              <a:rPr lang="en-US" altLang="ko-KR" dirty="0"/>
              <a:t>. </a:t>
            </a:r>
            <a:r>
              <a:rPr lang="ko-KR" altLang="en-US" dirty="0"/>
              <a:t>상황에 맞는 다양한 방법이 존재한다</a:t>
            </a:r>
            <a:r>
              <a:rPr lang="en-US" altLang="ko-KR" dirty="0"/>
              <a:t>.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B9B17-0256-A357-1EBE-583592C32D9D}"/>
              </a:ext>
            </a:extLst>
          </p:cNvPr>
          <p:cNvSpPr txBox="1"/>
          <p:nvPr/>
        </p:nvSpPr>
        <p:spPr>
          <a:xfrm>
            <a:off x="1199198" y="2658347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b="0" i="0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b="0" i="0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</a:t>
            </a:r>
            <a:r>
              <a:rPr lang="ko-KR" altLang="en-US" sz="2000" b="0" i="0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에서의 </a:t>
            </a:r>
            <a:r>
              <a:rPr lang="en-US" altLang="ko-KR" sz="2000" b="0" i="0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Branch</a:t>
            </a:r>
            <a:r>
              <a:rPr lang="ko-KR" altLang="en-US" sz="2000" b="0" i="0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관리를 위한 전략 중 하나</a:t>
            </a:r>
            <a:endParaRPr lang="ko-Kore-KR" altLang="en-US" sz="2000" dirty="0"/>
          </a:p>
        </p:txBody>
      </p:sp>
      <p:pic>
        <p:nvPicPr>
          <p:cNvPr id="10242" name="Picture 2" descr="우린 Git-flow를 사용하고 있어요 | 우아한형제들 기술블로그">
            <a:extLst>
              <a:ext uri="{FF2B5EF4-FFF2-40B4-BE49-F238E27FC236}">
                <a16:creationId xmlns:a16="http://schemas.microsoft.com/office/drawing/2014/main" id="{FF09FC04-6826-C564-F3BF-D70ED1BF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742" y="882708"/>
            <a:ext cx="3169183" cy="419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50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8478CF-A96B-14A0-1FDF-7601EE38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58" y="2342338"/>
            <a:ext cx="3159392" cy="2102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77CB7-D184-C7AE-8CC7-E8D22780CC8C}"/>
              </a:ext>
            </a:extLst>
          </p:cNvPr>
          <p:cNvSpPr txBox="1"/>
          <p:nvPr/>
        </p:nvSpPr>
        <p:spPr>
          <a:xfrm>
            <a:off x="1966853" y="1772667"/>
            <a:ext cx="23734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4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GDSC </a:t>
            </a:r>
            <a:r>
              <a:rPr lang="ko-KR" altLang="en-US" sz="24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웹사이트</a:t>
            </a:r>
            <a:endParaRPr lang="ko-Kore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9AAA1-A62F-B29D-8EEB-7FA684DDF73A}"/>
              </a:ext>
            </a:extLst>
          </p:cNvPr>
          <p:cNvSpPr txBox="1"/>
          <p:nvPr/>
        </p:nvSpPr>
        <p:spPr>
          <a:xfrm>
            <a:off x="6717682" y="2413983"/>
            <a:ext cx="34839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소셜 로그인 기능 추가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 게시판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댓글 좋아요 기능 추가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ko-KR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멤버</a:t>
            </a:r>
            <a:r>
              <a:rPr lang="ko-KR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소개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페이지 레이아웃 수정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816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8478CF-A96B-14A0-1FDF-7601EE38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0" y="2239565"/>
            <a:ext cx="2597879" cy="1729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77CB7-D184-C7AE-8CC7-E8D22780CC8C}"/>
              </a:ext>
            </a:extLst>
          </p:cNvPr>
          <p:cNvSpPr txBox="1"/>
          <p:nvPr/>
        </p:nvSpPr>
        <p:spPr>
          <a:xfrm>
            <a:off x="1146465" y="1832467"/>
            <a:ext cx="1604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배포 환경</a:t>
            </a:r>
            <a:endParaRPr lang="ko-Kore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9AAA1-A62F-B29D-8EEB-7FA684DDF73A}"/>
              </a:ext>
            </a:extLst>
          </p:cNvPr>
          <p:cNvSpPr txBox="1"/>
          <p:nvPr/>
        </p:nvSpPr>
        <p:spPr>
          <a:xfrm>
            <a:off x="1871900" y="4297770"/>
            <a:ext cx="34839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소셜 로그인 기능 추가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 게시판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댓글 좋아요 기능 추가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ko-KR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멤버</a:t>
            </a:r>
            <a:r>
              <a:rPr lang="ko-KR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소개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페이지 레이아웃 수정</a:t>
            </a:r>
          </a:p>
          <a:p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BECD0-3EE9-A055-8131-DFC10334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34" y="2239564"/>
            <a:ext cx="2597879" cy="1729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5ECF5-4ADB-2534-2590-6D31299F6EF1}"/>
              </a:ext>
            </a:extLst>
          </p:cNvPr>
          <p:cNvSpPr txBox="1"/>
          <p:nvPr/>
        </p:nvSpPr>
        <p:spPr>
          <a:xfrm>
            <a:off x="4445049" y="1847856"/>
            <a:ext cx="1604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작업할 환경</a:t>
            </a:r>
            <a:endParaRPr lang="ko-Kore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E8C583-97AC-989B-2C15-4D631F84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47" y="678142"/>
            <a:ext cx="1929895" cy="1284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9BAC3B-DB89-13A4-B1FE-390542F4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47" y="2592139"/>
            <a:ext cx="1929896" cy="12845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9AC916-8E3B-9B1C-F3BB-BB6D87D8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47" y="4506137"/>
            <a:ext cx="1929895" cy="128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F68223-4C92-5314-831D-3E6E5C7AFDDC}"/>
              </a:ext>
            </a:extLst>
          </p:cNvPr>
          <p:cNvSpPr txBox="1"/>
          <p:nvPr/>
        </p:nvSpPr>
        <p:spPr>
          <a:xfrm>
            <a:off x="9128228" y="1053455"/>
            <a:ext cx="2446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소셜 로그인 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기능 추가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89551-0357-F246-F877-41640C992470}"/>
              </a:ext>
            </a:extLst>
          </p:cNvPr>
          <p:cNvSpPr txBox="1"/>
          <p:nvPr/>
        </p:nvSpPr>
        <p:spPr>
          <a:xfrm>
            <a:off x="9375943" y="3000339"/>
            <a:ext cx="2284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게시판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댓글 좋아요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기능 추가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7FFF2-0483-AD02-E847-47E9D9AFA681}"/>
              </a:ext>
            </a:extLst>
          </p:cNvPr>
          <p:cNvSpPr txBox="1"/>
          <p:nvPr/>
        </p:nvSpPr>
        <p:spPr>
          <a:xfrm>
            <a:off x="7608870" y="339588"/>
            <a:ext cx="1604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기능별 환경</a:t>
            </a:r>
            <a:endParaRPr lang="ko-Kore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08E625-5329-9BCF-6E84-66500B45E42D}"/>
              </a:ext>
            </a:extLst>
          </p:cNvPr>
          <p:cNvSpPr txBox="1"/>
          <p:nvPr/>
        </p:nvSpPr>
        <p:spPr>
          <a:xfrm>
            <a:off x="9375942" y="4841267"/>
            <a:ext cx="2284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멤버</a:t>
            </a:r>
            <a:r>
              <a:rPr lang="ko-KR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소개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페이지 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레이아웃 수정</a:t>
            </a:r>
            <a:endParaRPr lang="ko-Kore-KR" altLang="en-US" dirty="0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5D86F7A9-D36F-8347-8D3A-A81F80E1B135}"/>
              </a:ext>
            </a:extLst>
          </p:cNvPr>
          <p:cNvSpPr/>
          <p:nvPr/>
        </p:nvSpPr>
        <p:spPr>
          <a:xfrm rot="3392199">
            <a:off x="6741907" y="1627906"/>
            <a:ext cx="499027" cy="1030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1BAEBEBF-6228-6DCE-80D4-C33264659B2D}"/>
              </a:ext>
            </a:extLst>
          </p:cNvPr>
          <p:cNvSpPr/>
          <p:nvPr/>
        </p:nvSpPr>
        <p:spPr>
          <a:xfrm rot="5400000">
            <a:off x="6711837" y="2719074"/>
            <a:ext cx="499027" cy="1030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05D59022-2EE9-26F1-FB58-2107B7CC2A2F}"/>
              </a:ext>
            </a:extLst>
          </p:cNvPr>
          <p:cNvSpPr/>
          <p:nvPr/>
        </p:nvSpPr>
        <p:spPr>
          <a:xfrm rot="7584675">
            <a:off x="6746567" y="3728827"/>
            <a:ext cx="499027" cy="1030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BF0FF515-F87F-AF66-3848-B1CB8460875C}"/>
              </a:ext>
            </a:extLst>
          </p:cNvPr>
          <p:cNvSpPr/>
          <p:nvPr/>
        </p:nvSpPr>
        <p:spPr>
          <a:xfrm rot="5400000">
            <a:off x="3314144" y="2588812"/>
            <a:ext cx="499027" cy="1030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4EAB6B-7628-0CA5-31BF-4DC6390CA171}"/>
              </a:ext>
            </a:extLst>
          </p:cNvPr>
          <p:cNvSpPr txBox="1"/>
          <p:nvPr/>
        </p:nvSpPr>
        <p:spPr>
          <a:xfrm>
            <a:off x="7608870" y="2267203"/>
            <a:ext cx="1604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기능별 환경</a:t>
            </a:r>
            <a:endParaRPr lang="ko-Kore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0BBED3-0DDD-48F9-5719-0846A9E8B79D}"/>
              </a:ext>
            </a:extLst>
          </p:cNvPr>
          <p:cNvSpPr txBox="1"/>
          <p:nvPr/>
        </p:nvSpPr>
        <p:spPr>
          <a:xfrm>
            <a:off x="7608870" y="4167583"/>
            <a:ext cx="1604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기능별 환경</a:t>
            </a:r>
            <a:endParaRPr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6842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5" grpId="0"/>
      <p:bldP spid="16" grpId="0"/>
      <p:bldP spid="18" grpId="0"/>
      <p:bldP spid="20" grpId="0" animBg="1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8478CF-A96B-14A0-1FDF-7601EE38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0" y="2239565"/>
            <a:ext cx="2597879" cy="1729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77CB7-D184-C7AE-8CC7-E8D22780CC8C}"/>
              </a:ext>
            </a:extLst>
          </p:cNvPr>
          <p:cNvSpPr txBox="1"/>
          <p:nvPr/>
        </p:nvSpPr>
        <p:spPr>
          <a:xfrm>
            <a:off x="1146465" y="1670340"/>
            <a:ext cx="1604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333"/>
                </a:solidFill>
                <a:latin typeface="Open Sans" panose="020F0502020204030204" pitchFamily="34" charset="0"/>
              </a:rPr>
              <a:t>m</a:t>
            </a:r>
            <a:r>
              <a:rPr lang="en-US" altLang="ko-KR" sz="16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ain </a:t>
            </a:r>
          </a:p>
          <a:p>
            <a:pPr algn="ctr"/>
            <a:r>
              <a:rPr lang="en-US" altLang="ko-KR" sz="16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branch</a:t>
            </a:r>
            <a:endParaRPr lang="ko-Kore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BECD0-3EE9-A055-8131-DFC10334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34" y="2239564"/>
            <a:ext cx="2597879" cy="1729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5ECF5-4ADB-2534-2590-6D31299F6EF1}"/>
              </a:ext>
            </a:extLst>
          </p:cNvPr>
          <p:cNvSpPr txBox="1"/>
          <p:nvPr/>
        </p:nvSpPr>
        <p:spPr>
          <a:xfrm>
            <a:off x="4424261" y="1709356"/>
            <a:ext cx="1604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333"/>
                </a:solidFill>
                <a:latin typeface="Open Sans" panose="020F0502020204030204" pitchFamily="34" charset="0"/>
              </a:rPr>
              <a:t>d</a:t>
            </a:r>
            <a:r>
              <a:rPr lang="en-US" altLang="ko-KR" sz="16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evelop branch</a:t>
            </a:r>
            <a:endParaRPr lang="ko-Kore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E8C583-97AC-989B-2C15-4D631F84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47" y="678142"/>
            <a:ext cx="1929895" cy="1284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9BAC3B-DB89-13A4-B1FE-390542F4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47" y="2592139"/>
            <a:ext cx="1929896" cy="12845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9AC916-8E3B-9B1C-F3BB-BB6D87D8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47" y="4506137"/>
            <a:ext cx="1929895" cy="1284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F68223-4C92-5314-831D-3E6E5C7AFDDC}"/>
              </a:ext>
            </a:extLst>
          </p:cNvPr>
          <p:cNvSpPr txBox="1"/>
          <p:nvPr/>
        </p:nvSpPr>
        <p:spPr>
          <a:xfrm>
            <a:off x="9128228" y="1053455"/>
            <a:ext cx="2446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소셜 로그인 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기능 추가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89551-0357-F246-F877-41640C992470}"/>
              </a:ext>
            </a:extLst>
          </p:cNvPr>
          <p:cNvSpPr txBox="1"/>
          <p:nvPr/>
        </p:nvSpPr>
        <p:spPr>
          <a:xfrm>
            <a:off x="9375943" y="3000339"/>
            <a:ext cx="2284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게시판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댓글 좋아요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기능 추가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7FFF2-0483-AD02-E847-47E9D9AFA681}"/>
              </a:ext>
            </a:extLst>
          </p:cNvPr>
          <p:cNvSpPr txBox="1"/>
          <p:nvPr/>
        </p:nvSpPr>
        <p:spPr>
          <a:xfrm>
            <a:off x="7608870" y="131656"/>
            <a:ext cx="1604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333"/>
                </a:solidFill>
                <a:latin typeface="Open Sans" panose="020F0502020204030204" pitchFamily="34" charset="0"/>
              </a:rPr>
              <a:t>f</a:t>
            </a:r>
            <a:r>
              <a:rPr lang="en-US" altLang="ko-KR" sz="16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eature</a:t>
            </a:r>
          </a:p>
          <a:p>
            <a:pPr algn="ctr"/>
            <a:r>
              <a:rPr lang="en-US" altLang="ko-Kore-KR" sz="1600" dirty="0">
                <a:solidFill>
                  <a:srgbClr val="333333"/>
                </a:solidFill>
                <a:latin typeface="Open Sans" panose="020F0502020204030204" pitchFamily="34" charset="0"/>
              </a:rPr>
              <a:t>branch</a:t>
            </a:r>
            <a:endParaRPr lang="ko-Kore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08E625-5329-9BCF-6E84-66500B45E42D}"/>
              </a:ext>
            </a:extLst>
          </p:cNvPr>
          <p:cNvSpPr txBox="1"/>
          <p:nvPr/>
        </p:nvSpPr>
        <p:spPr>
          <a:xfrm>
            <a:off x="9375942" y="4841267"/>
            <a:ext cx="2284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멤버</a:t>
            </a:r>
            <a:r>
              <a:rPr lang="ko-KR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소개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페이지 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레이아웃 수정</a:t>
            </a:r>
            <a:endParaRPr lang="ko-Kore-KR" altLang="en-US" dirty="0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5D86F7A9-D36F-8347-8D3A-A81F80E1B135}"/>
              </a:ext>
            </a:extLst>
          </p:cNvPr>
          <p:cNvSpPr/>
          <p:nvPr/>
        </p:nvSpPr>
        <p:spPr>
          <a:xfrm rot="3392199">
            <a:off x="6741907" y="1627906"/>
            <a:ext cx="499027" cy="1030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1BAEBEBF-6228-6DCE-80D4-C33264659B2D}"/>
              </a:ext>
            </a:extLst>
          </p:cNvPr>
          <p:cNvSpPr/>
          <p:nvPr/>
        </p:nvSpPr>
        <p:spPr>
          <a:xfrm rot="5400000">
            <a:off x="6711837" y="2719074"/>
            <a:ext cx="499027" cy="1030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05D59022-2EE9-26F1-FB58-2107B7CC2A2F}"/>
              </a:ext>
            </a:extLst>
          </p:cNvPr>
          <p:cNvSpPr/>
          <p:nvPr/>
        </p:nvSpPr>
        <p:spPr>
          <a:xfrm rot="7584675">
            <a:off x="6746567" y="3728827"/>
            <a:ext cx="499027" cy="1030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BF0FF515-F87F-AF66-3848-B1CB8460875C}"/>
              </a:ext>
            </a:extLst>
          </p:cNvPr>
          <p:cNvSpPr/>
          <p:nvPr/>
        </p:nvSpPr>
        <p:spPr>
          <a:xfrm rot="5400000">
            <a:off x="3314144" y="2588812"/>
            <a:ext cx="499027" cy="1030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C8DC9-9517-8D46-1A0A-1073F0D1FD09}"/>
              </a:ext>
            </a:extLst>
          </p:cNvPr>
          <p:cNvSpPr txBox="1"/>
          <p:nvPr/>
        </p:nvSpPr>
        <p:spPr>
          <a:xfrm>
            <a:off x="7608870" y="2075099"/>
            <a:ext cx="1604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333"/>
                </a:solidFill>
                <a:latin typeface="Open Sans" panose="020F0502020204030204" pitchFamily="34" charset="0"/>
              </a:rPr>
              <a:t>f</a:t>
            </a:r>
            <a:r>
              <a:rPr lang="en-US" altLang="ko-KR" sz="16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eature</a:t>
            </a:r>
          </a:p>
          <a:p>
            <a:pPr algn="ctr"/>
            <a:r>
              <a:rPr lang="en-US" altLang="ko-Kore-KR" sz="1600" dirty="0">
                <a:solidFill>
                  <a:srgbClr val="333333"/>
                </a:solidFill>
                <a:latin typeface="Open Sans" panose="020F0502020204030204" pitchFamily="34" charset="0"/>
              </a:rPr>
              <a:t>branch</a:t>
            </a:r>
            <a:endParaRPr lang="ko-Kore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482FD-B67D-E98A-5009-77A3A855FFEF}"/>
              </a:ext>
            </a:extLst>
          </p:cNvPr>
          <p:cNvSpPr txBox="1"/>
          <p:nvPr/>
        </p:nvSpPr>
        <p:spPr>
          <a:xfrm>
            <a:off x="7608870" y="3942086"/>
            <a:ext cx="1604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333"/>
                </a:solidFill>
                <a:latin typeface="Open Sans" panose="020F0502020204030204" pitchFamily="34" charset="0"/>
              </a:rPr>
              <a:t>f</a:t>
            </a:r>
            <a:r>
              <a:rPr lang="en-US" altLang="ko-KR" sz="1600" b="0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eature</a:t>
            </a:r>
          </a:p>
          <a:p>
            <a:pPr algn="ctr"/>
            <a:r>
              <a:rPr lang="en-US" altLang="ko-Kore-KR" sz="1600" dirty="0">
                <a:solidFill>
                  <a:srgbClr val="333333"/>
                </a:solidFill>
                <a:latin typeface="Open Sans" panose="020F0502020204030204" pitchFamily="34" charset="0"/>
              </a:rPr>
              <a:t>branch</a:t>
            </a:r>
            <a:endParaRPr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9434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우린 Git-flow를 사용하고 있어요 | 우아한형제들 기술블로그">
            <a:extLst>
              <a:ext uri="{FF2B5EF4-FFF2-40B4-BE49-F238E27FC236}">
                <a16:creationId xmlns:a16="http://schemas.microsoft.com/office/drawing/2014/main" id="{28BA391F-4571-AE6E-854F-BA566724B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216" y="335774"/>
            <a:ext cx="3941806" cy="52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6A30E2-9C70-CBBE-C685-433015031FDE}"/>
              </a:ext>
            </a:extLst>
          </p:cNvPr>
          <p:cNvSpPr txBox="1"/>
          <p:nvPr/>
        </p:nvSpPr>
        <p:spPr>
          <a:xfrm>
            <a:off x="1232587" y="1333387"/>
            <a:ext cx="60980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" altLang="ko-Kore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en" altLang="ko-Kore-KR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</a:t>
            </a:r>
            <a:r>
              <a:rPr lang="en" altLang="ko-Kore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제품으로 출시될 수 있는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branch</a:t>
            </a:r>
          </a:p>
          <a:p>
            <a:pPr algn="l" latinLnBrk="0"/>
            <a:endParaRPr lang="ko-KR" altLang="en-US" b="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 latinLnBrk="0"/>
            <a:r>
              <a:rPr lang="en" altLang="ko-Kore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en" altLang="ko-Kore-KR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develop</a:t>
            </a:r>
            <a:r>
              <a:rPr lang="en" altLang="ko-Kore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 출시 버전을 개발하는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branch</a:t>
            </a:r>
          </a:p>
          <a:p>
            <a:pPr algn="l" latinLnBrk="0"/>
            <a:endParaRPr lang="ko-KR" altLang="en-US" b="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 latinLnBrk="0"/>
            <a:r>
              <a:rPr lang="en" altLang="ko-Kore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en" altLang="ko-Kore-KR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</a:t>
            </a:r>
            <a:r>
              <a:rPr lang="en" altLang="ko-Kore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기능을 개발하는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branch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0013B-BD9C-2777-E83D-1FACB1FBF96F}"/>
              </a:ext>
            </a:extLst>
          </p:cNvPr>
          <p:cNvSpPr txBox="1"/>
          <p:nvPr/>
        </p:nvSpPr>
        <p:spPr>
          <a:xfrm>
            <a:off x="1232587" y="3585621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" altLang="ko-Kore-KR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release</a:t>
            </a:r>
            <a:r>
              <a:rPr lang="en" altLang="ko-Kore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 출시 버전을 준비하는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branch</a:t>
            </a:r>
          </a:p>
          <a:p>
            <a:pPr algn="l" latinLnBrk="0"/>
            <a:endParaRPr lang="ko-KR" altLang="en-US" b="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 latinLnBrk="0"/>
            <a:r>
              <a:rPr lang="en" altLang="ko-Kore-KR" b="1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hotfix</a:t>
            </a:r>
            <a:r>
              <a:rPr lang="en" altLang="ko-Kore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출시 버전에서 발생한 버그를 수정 하는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branch</a:t>
            </a:r>
            <a:endParaRPr lang="ko-KR" altLang="en-US" b="0" i="0" dirty="0">
              <a:solidFill>
                <a:srgbClr val="21212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843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C4DE0-B0AE-DAD9-F5B0-C32CF660AE8D}"/>
              </a:ext>
            </a:extLst>
          </p:cNvPr>
          <p:cNvSpPr txBox="1"/>
          <p:nvPr/>
        </p:nvSpPr>
        <p:spPr>
          <a:xfrm>
            <a:off x="3046971" y="2809044"/>
            <a:ext cx="6098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2800" b="1" dirty="0"/>
              <a:t>Git-Flow</a:t>
            </a:r>
            <a:r>
              <a:rPr lang="ko-KR" altLang="en-US" sz="2800" b="1" dirty="0" err="1"/>
              <a:t>를</a:t>
            </a:r>
            <a:endParaRPr lang="en" altLang="ko-Kore-KR" sz="2800" b="1" dirty="0"/>
          </a:p>
          <a:p>
            <a:pPr algn="ctr"/>
            <a:r>
              <a:rPr lang="en" altLang="ko-Kore-KR" sz="2800" b="1" dirty="0" err="1"/>
              <a:t>Github</a:t>
            </a:r>
            <a:r>
              <a:rPr lang="ko-KR" altLang="en-US" sz="2800" b="1" dirty="0"/>
              <a:t>과 연동해서 사용한다면</a:t>
            </a:r>
            <a:r>
              <a:rPr lang="en-US" altLang="ko-KR" sz="2800" b="1" dirty="0"/>
              <a:t>?</a:t>
            </a:r>
            <a:endParaRPr lang="ko-Kore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0015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7E5C39-D5DE-477E-D79B-DDE62D30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2" y="306838"/>
            <a:ext cx="4548385" cy="29114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713001-0536-1434-995F-2269EA8C1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178" y="3218243"/>
            <a:ext cx="4457111" cy="21949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6B4459-053D-0690-E2B4-59FC5C03B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76" y="514056"/>
            <a:ext cx="5661497" cy="2968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E9FE8C-D128-5E71-635B-44BB10DA4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806" y="2331770"/>
            <a:ext cx="4633226" cy="2622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EEC72F-AAAB-99D3-10F1-D5BBF7D5E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42" y="3561227"/>
            <a:ext cx="4790417" cy="20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0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1412C7-1A09-8510-BD21-87DB00575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53" y="1439993"/>
            <a:ext cx="6937552" cy="3045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8F8F7-B613-9637-0E79-554C90D0D5C6}"/>
              </a:ext>
            </a:extLst>
          </p:cNvPr>
          <p:cNvSpPr txBox="1"/>
          <p:nvPr/>
        </p:nvSpPr>
        <p:spPr>
          <a:xfrm>
            <a:off x="676072" y="624701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3200" b="1" dirty="0"/>
              <a:t>Issue</a:t>
            </a:r>
            <a:endParaRPr lang="ko-Kore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677C4-6240-AD82-423C-D9F00A2BB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55" y="3351070"/>
            <a:ext cx="5735596" cy="272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0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98F8F7-B613-9637-0E79-554C90D0D5C6}"/>
              </a:ext>
            </a:extLst>
          </p:cNvPr>
          <p:cNvSpPr txBox="1"/>
          <p:nvPr/>
        </p:nvSpPr>
        <p:spPr>
          <a:xfrm>
            <a:off x="676072" y="624701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코드 작업 </a:t>
            </a:r>
            <a:r>
              <a:rPr lang="en-US" altLang="ko-KR" sz="3200" b="1" dirty="0"/>
              <a:t>(with Git)</a:t>
            </a:r>
            <a:endParaRPr lang="ko-Kore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6F13A-D6AA-2319-9DF4-179EADDACB80}"/>
              </a:ext>
            </a:extLst>
          </p:cNvPr>
          <p:cNvSpPr txBox="1"/>
          <p:nvPr/>
        </p:nvSpPr>
        <p:spPr>
          <a:xfrm>
            <a:off x="1157985" y="1674674"/>
            <a:ext cx="32780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1. branch </a:t>
            </a:r>
            <a:r>
              <a:rPr lang="ko-KR" altLang="en-US" dirty="0"/>
              <a:t>분기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코드 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ore-KR" dirty="0"/>
              <a:t>3. add/commit/push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1CEA89-AEC7-840D-5DA6-48C9DDD8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325" y="253031"/>
            <a:ext cx="6098058" cy="38780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09AC7D-6F8C-DF3D-ADAC-C05DE2937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319" y="3816748"/>
            <a:ext cx="6308983" cy="24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3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B3C8DF-F5A5-2DC5-EC85-0EA8AD7A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26" y="1377779"/>
            <a:ext cx="6030667" cy="23527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CBC8DC-06C4-DA5D-DC57-239C1458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721" y="1680518"/>
            <a:ext cx="6313113" cy="3323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F29EDA-1367-F1F9-84B0-433F9D34A89E}"/>
              </a:ext>
            </a:extLst>
          </p:cNvPr>
          <p:cNvSpPr txBox="1"/>
          <p:nvPr/>
        </p:nvSpPr>
        <p:spPr>
          <a:xfrm>
            <a:off x="676072" y="624701"/>
            <a:ext cx="3537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3200" b="1" dirty="0"/>
              <a:t>PR(Pull Request)</a:t>
            </a:r>
            <a:endParaRPr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7909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F29EDA-1367-F1F9-84B0-433F9D34A89E}"/>
              </a:ext>
            </a:extLst>
          </p:cNvPr>
          <p:cNvSpPr txBox="1"/>
          <p:nvPr/>
        </p:nvSpPr>
        <p:spPr>
          <a:xfrm>
            <a:off x="676072" y="624701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3200" b="1" dirty="0"/>
              <a:t>Code Review</a:t>
            </a:r>
            <a:endParaRPr lang="ko-Kore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73A631-B390-4EA3-9B71-630E9C38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18" y="1655805"/>
            <a:ext cx="10103842" cy="40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43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F29EDA-1367-F1F9-84B0-433F9D34A89E}"/>
              </a:ext>
            </a:extLst>
          </p:cNvPr>
          <p:cNvSpPr txBox="1"/>
          <p:nvPr/>
        </p:nvSpPr>
        <p:spPr>
          <a:xfrm>
            <a:off x="676072" y="624701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3200" b="1" dirty="0"/>
              <a:t>Merge</a:t>
            </a:r>
            <a:endParaRPr lang="ko-Kore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A50624-0060-D007-B3DF-6A11591F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18" y="1618735"/>
            <a:ext cx="9595865" cy="38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76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C82CBE-F6F6-E7EC-AC8F-23920D092C4C}"/>
              </a:ext>
            </a:extLst>
          </p:cNvPr>
          <p:cNvSpPr txBox="1"/>
          <p:nvPr/>
        </p:nvSpPr>
        <p:spPr>
          <a:xfrm>
            <a:off x="367613" y="365209"/>
            <a:ext cx="4735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/>
              <a:t>Git/</a:t>
            </a:r>
            <a:r>
              <a:rPr lang="en-US" altLang="ko-KR" sz="3600" b="1" dirty="0" err="1"/>
              <a:t>Github</a:t>
            </a:r>
            <a:r>
              <a:rPr lang="ko-KR" altLang="en-US" sz="3600" b="1" dirty="0"/>
              <a:t> 경험</a:t>
            </a:r>
            <a:endParaRPr lang="ko-Kore-KR" alt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CCE14-3E67-A2BF-E1F1-1178CADEC2E9}"/>
              </a:ext>
            </a:extLst>
          </p:cNvPr>
          <p:cNvSpPr txBox="1"/>
          <p:nvPr/>
        </p:nvSpPr>
        <p:spPr>
          <a:xfrm>
            <a:off x="1198605" y="1519881"/>
            <a:ext cx="3435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프로젝트</a:t>
            </a:r>
            <a:endParaRPr kumimoji="1" lang="ko-Kore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4E5439-F53E-ECE9-1A5B-017E9842AB62}"/>
              </a:ext>
            </a:extLst>
          </p:cNvPr>
          <p:cNvSpPr txBox="1"/>
          <p:nvPr/>
        </p:nvSpPr>
        <p:spPr>
          <a:xfrm>
            <a:off x="1198605" y="3562865"/>
            <a:ext cx="3435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스터디</a:t>
            </a:r>
            <a:endParaRPr kumimoji="1" lang="ko-Kore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3586D-BC1F-A002-82B1-B168BD010637}"/>
              </a:ext>
            </a:extLst>
          </p:cNvPr>
          <p:cNvSpPr txBox="1"/>
          <p:nvPr/>
        </p:nvSpPr>
        <p:spPr>
          <a:xfrm>
            <a:off x="1460160" y="2182110"/>
            <a:ext cx="6098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Sasil</a:t>
            </a:r>
            <a:r>
              <a:rPr lang="en-US" altLang="ko-KR" dirty="0"/>
              <a:t> (</a:t>
            </a:r>
            <a:r>
              <a:rPr lang="en" altLang="ko-Kore-KR" dirty="0" err="1"/>
              <a:t>gdsc</a:t>
            </a:r>
            <a:r>
              <a:rPr lang="en" altLang="ko-Kore-KR" dirty="0"/>
              <a:t>-experiment-platform)</a:t>
            </a:r>
            <a:endParaRPr lang="en-US" altLang="ko-KR" dirty="0"/>
          </a:p>
          <a:p>
            <a:endParaRPr lang="en-US" altLang="ko-KR" sz="1200" dirty="0"/>
          </a:p>
          <a:p>
            <a:r>
              <a:rPr lang="en-US" altLang="ko-Kore-KR" dirty="0"/>
              <a:t>- GDSC Website (</a:t>
            </a:r>
            <a:r>
              <a:rPr lang="en" altLang="ko-Kore-KR" dirty="0"/>
              <a:t>GDSC </a:t>
            </a:r>
            <a:r>
              <a:rPr lang="en" altLang="ko-Kore-KR" dirty="0" err="1"/>
              <a:t>Soongsil</a:t>
            </a:r>
            <a:r>
              <a:rPr lang="en" altLang="ko-Kore-KR" dirty="0"/>
              <a:t> </a:t>
            </a:r>
            <a:r>
              <a:rPr lang="ko-KR" altLang="en-US" dirty="0"/>
              <a:t>웹사이트 만들기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171C9-1F08-6E55-F74F-B15CC311EFBC}"/>
              </a:ext>
            </a:extLst>
          </p:cNvPr>
          <p:cNvSpPr txBox="1"/>
          <p:nvPr/>
        </p:nvSpPr>
        <p:spPr>
          <a:xfrm>
            <a:off x="1475088" y="4117372"/>
            <a:ext cx="60980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CS-Study</a:t>
            </a:r>
          </a:p>
          <a:p>
            <a:endParaRPr lang="en-US" altLang="ko-KR" sz="1200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Clean-Code-Study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클린코드</a:t>
            </a:r>
            <a:r>
              <a:rPr lang="ko-KR" altLang="en-US" dirty="0"/>
              <a:t> 마스터</a:t>
            </a:r>
            <a:r>
              <a:rPr lang="en-US" altLang="ko-KR" dirty="0"/>
              <a:t>)</a:t>
            </a:r>
          </a:p>
          <a:p>
            <a:endParaRPr lang="en-US" altLang="ko-Kore-KR" sz="1200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HCJ-Study</a:t>
            </a:r>
            <a:endParaRPr lang="en-US" altLang="ko-Kore-KR" dirty="0"/>
          </a:p>
          <a:p>
            <a:pPr marL="285750" indent="-285750">
              <a:buFontTx/>
              <a:buChar char="-"/>
            </a:pP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22667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C82CBE-F6F6-E7EC-AC8F-23920D092C4C}"/>
              </a:ext>
            </a:extLst>
          </p:cNvPr>
          <p:cNvSpPr txBox="1"/>
          <p:nvPr/>
        </p:nvSpPr>
        <p:spPr>
          <a:xfrm>
            <a:off x="3472891" y="1510381"/>
            <a:ext cx="52462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/>
              <a:t>1.</a:t>
            </a:r>
            <a:r>
              <a:rPr lang="ko-KR" altLang="en-US" sz="4400" b="1" dirty="0"/>
              <a:t> 간단한 버전 관리</a:t>
            </a:r>
            <a:endParaRPr lang="ko-Kore-KR" alt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38F7D-EFBF-B69F-9A6C-48385C9C0451}"/>
              </a:ext>
            </a:extLst>
          </p:cNvPr>
          <p:cNvSpPr txBox="1"/>
          <p:nvPr/>
        </p:nvSpPr>
        <p:spPr>
          <a:xfrm>
            <a:off x="3472890" y="2375353"/>
            <a:ext cx="52462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/>
              <a:t>2.</a:t>
            </a:r>
            <a:r>
              <a:rPr lang="ko-KR" altLang="en-US" sz="4400" b="1" dirty="0"/>
              <a:t> 간단한 형상 관리</a:t>
            </a:r>
            <a:endParaRPr lang="ko-Kore-KR" alt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4789C-CA05-AB4F-E6BE-B842F4ED04E6}"/>
              </a:ext>
            </a:extLst>
          </p:cNvPr>
          <p:cNvSpPr txBox="1"/>
          <p:nvPr/>
        </p:nvSpPr>
        <p:spPr>
          <a:xfrm>
            <a:off x="3472889" y="3240326"/>
            <a:ext cx="52462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/>
              <a:t>3.</a:t>
            </a:r>
            <a:r>
              <a:rPr lang="ko-KR" altLang="en-US" sz="4400" b="1" dirty="0"/>
              <a:t> 다 써보세요</a:t>
            </a:r>
            <a:endParaRPr lang="ko-Kore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8942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DE85DFFE-C3E0-4030-AE7F-A60F0A82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50 Happy New Year 2023 Wishes - Parade: Entertainment ...">
            <a:extLst>
              <a:ext uri="{FF2B5EF4-FFF2-40B4-BE49-F238E27FC236}">
                <a16:creationId xmlns:a16="http://schemas.microsoft.com/office/drawing/2014/main" id="{C9988DE3-51EA-95C7-CE53-AE1948F2A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91" r="1" b="1"/>
          <a:stretch/>
        </p:blipFill>
        <p:spPr bwMode="auto">
          <a:xfrm>
            <a:off x="1942813" y="181596"/>
            <a:ext cx="8279548" cy="6044817"/>
          </a:xfrm>
          <a:custGeom>
            <a:avLst/>
            <a:gdLst/>
            <a:ahLst/>
            <a:cxnLst/>
            <a:rect l="l" t="t" r="r" b="b"/>
            <a:pathLst>
              <a:path w="8279548" h="6044817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628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7AA21-33B2-20D2-6108-0B14E9D22AA1}"/>
              </a:ext>
            </a:extLst>
          </p:cNvPr>
          <p:cNvSpPr txBox="1"/>
          <p:nvPr/>
        </p:nvSpPr>
        <p:spPr>
          <a:xfrm>
            <a:off x="651819" y="574756"/>
            <a:ext cx="60980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참고 자료</a:t>
            </a:r>
            <a:endParaRPr lang="en-US" altLang="ko-KR" sz="3200" b="1" dirty="0"/>
          </a:p>
          <a:p>
            <a:endParaRPr lang="ko-KR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>
                <a:hlinkClick r:id="rId2"/>
              </a:rPr>
              <a:t>형상 관리에 대하여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>
                <a:hlinkClick r:id="rId3"/>
              </a:rPr>
              <a:t>생활코딩 </a:t>
            </a:r>
            <a:r>
              <a:rPr lang="en-US" altLang="ko-KR" dirty="0">
                <a:hlinkClick r:id="rId3"/>
              </a:rPr>
              <a:t>- </a:t>
            </a:r>
            <a:r>
              <a:rPr lang="en" altLang="ko-Kore-KR" dirty="0">
                <a:hlinkClick r:id="rId3"/>
              </a:rPr>
              <a:t>gitflow</a:t>
            </a:r>
            <a:endParaRPr lang="en" altLang="ko-Kore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>
                <a:hlinkClick r:id="rId4"/>
              </a:rPr>
              <a:t>배민 </a:t>
            </a:r>
            <a:r>
              <a:rPr lang="en-US" altLang="ko-KR" dirty="0">
                <a:hlinkClick r:id="rId4"/>
              </a:rPr>
              <a:t>- </a:t>
            </a:r>
            <a:r>
              <a:rPr lang="en" altLang="ko-Kore-KR" dirty="0">
                <a:hlinkClick r:id="rId4"/>
              </a:rPr>
              <a:t>gitflow</a:t>
            </a:r>
            <a:endParaRPr lang="en" altLang="ko-Kore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>
                <a:hlinkClick r:id="rId5"/>
              </a:rPr>
              <a:t>앤조이 </a:t>
            </a:r>
            <a:r>
              <a:rPr lang="en-US" altLang="ko-KR" dirty="0">
                <a:hlinkClick r:id="rId5"/>
              </a:rPr>
              <a:t>- </a:t>
            </a:r>
            <a:r>
              <a:rPr lang="en" altLang="ko-Kore-KR" dirty="0">
                <a:hlinkClick r:id="rId5"/>
              </a:rPr>
              <a:t>gitflow</a:t>
            </a:r>
            <a:endParaRPr lang="en" altLang="ko-Kore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" altLang="ko-Kore-KR" dirty="0">
                <a:hlinkClick r:id="rId6"/>
              </a:rPr>
              <a:t>t</a:t>
            </a:r>
            <a:r>
              <a:rPr lang="en" altLang="ko-Kore-KR" dirty="0">
                <a:hlinkClick r:id="rId6"/>
              </a:rPr>
              <a:t>he book - git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3449649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굳이 짤 - 짤봇">
            <a:extLst>
              <a:ext uri="{FF2B5EF4-FFF2-40B4-BE49-F238E27FC236}">
                <a16:creationId xmlns:a16="http://schemas.microsoft.com/office/drawing/2014/main" id="{C098E0EA-ADC0-FE89-137E-4661455D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749" y="469368"/>
            <a:ext cx="6626502" cy="50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93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440184-BED1-771B-C346-C9232A0F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8" y="5024712"/>
            <a:ext cx="7696200" cy="40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1ABE4B-4D92-B405-4956-E22DC576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9" y="3916926"/>
            <a:ext cx="4368800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68D6FE-0757-1A14-1D4F-0DA14B53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130" y="4086976"/>
            <a:ext cx="4838700" cy="495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1FC1E8-88C5-7C4D-B209-682B5038D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230" y="1682533"/>
            <a:ext cx="3746500" cy="50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5A870D-6A18-8158-1540-EAC159F28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359" y="531914"/>
            <a:ext cx="7772400" cy="393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E4FA66-F4CE-41F6-0192-E9DDC447A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280" y="1399014"/>
            <a:ext cx="5486400" cy="393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F9A5B7-8E36-8E3A-5F1E-9BECC139A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59" y="1226964"/>
            <a:ext cx="2831006" cy="344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2EA863-30FF-D968-C293-1A58A46CCF2C}"/>
              </a:ext>
            </a:extLst>
          </p:cNvPr>
          <p:cNvSpPr txBox="1"/>
          <p:nvPr/>
        </p:nvSpPr>
        <p:spPr>
          <a:xfrm>
            <a:off x="3028558" y="2726212"/>
            <a:ext cx="6134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600" b="1" dirty="0"/>
              <a:t>형상</a:t>
            </a:r>
            <a:r>
              <a:rPr kumimoji="1" lang="ko-KR" altLang="en-US" sz="3600" b="1" dirty="0"/>
              <a:t> 관리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협업 </a:t>
            </a:r>
            <a:r>
              <a:rPr kumimoji="1" lang="en-US" altLang="ko-KR" sz="3600" b="1" dirty="0"/>
              <a:t>/</a:t>
            </a:r>
            <a:r>
              <a:rPr kumimoji="1" lang="ko-KR" altLang="en-US" sz="3600" b="1" dirty="0"/>
              <a:t> 코드 리뷰</a:t>
            </a:r>
            <a:endParaRPr kumimoji="1" lang="ko-Kore-KR" altLang="en-US" sz="3600" b="1" dirty="0"/>
          </a:p>
        </p:txBody>
      </p:sp>
      <p:pic>
        <p:nvPicPr>
          <p:cNvPr id="3078" name="Picture 6" descr="Git and GitHub Tutorial for Beginners - Analytics Vidhya">
            <a:extLst>
              <a:ext uri="{FF2B5EF4-FFF2-40B4-BE49-F238E27FC236}">
                <a16:creationId xmlns:a16="http://schemas.microsoft.com/office/drawing/2014/main" id="{E146884B-6E59-21F8-E0B3-DEAA1C32D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532" y="1833288"/>
            <a:ext cx="4615319" cy="25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B4C417-43D1-EF38-9912-2010D1788C26}"/>
              </a:ext>
            </a:extLst>
          </p:cNvPr>
          <p:cNvSpPr txBox="1"/>
          <p:nvPr/>
        </p:nvSpPr>
        <p:spPr>
          <a:xfrm>
            <a:off x="1188187" y="1723878"/>
            <a:ext cx="24162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4000" b="1" dirty="0"/>
              <a:t>형상</a:t>
            </a:r>
            <a:r>
              <a:rPr kumimoji="1" lang="ko-KR" altLang="en-US" sz="4000" b="1" dirty="0"/>
              <a:t> 관리</a:t>
            </a:r>
            <a:endParaRPr lang="ko-Kore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A45AC-5BDC-96DD-F670-1254F8427592}"/>
              </a:ext>
            </a:extLst>
          </p:cNvPr>
          <p:cNvSpPr txBox="1"/>
          <p:nvPr/>
        </p:nvSpPr>
        <p:spPr>
          <a:xfrm>
            <a:off x="1188187" y="2431764"/>
            <a:ext cx="94124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400" b="0" i="0" dirty="0">
                <a:solidFill>
                  <a:srgbClr val="4D515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소프트웨어의 변경사항을 체계적으로 추적하고 통제하는 것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endParaRPr kumimoji="1" lang="en-US" altLang="ko-KR" sz="2400" b="1" dirty="0"/>
          </a:p>
          <a:p>
            <a:r>
              <a:rPr lang="ko-Kore-KR" altLang="en-US" sz="2400" dirty="0"/>
              <a:t>→</a:t>
            </a:r>
            <a:r>
              <a:rPr kumimoji="1" lang="ko-KR" altLang="en-US" sz="2400" b="1" dirty="0"/>
              <a:t> 프로젝트의 변경과 관련된 모든 것을 관리</a:t>
            </a:r>
            <a:endParaRPr kumimoji="1" lang="en-US" altLang="ko-KR" sz="2400" b="1" dirty="0"/>
          </a:p>
          <a:p>
            <a:r>
              <a:rPr kumimoji="1" lang="en-US" altLang="ko-KR" sz="2400" b="1" dirty="0"/>
              <a:t>(</a:t>
            </a:r>
            <a:r>
              <a:rPr kumimoji="1" lang="ko-KR" altLang="en-US" sz="2400" b="1" dirty="0"/>
              <a:t>변경을 위한 것</a:t>
            </a:r>
            <a:r>
              <a:rPr kumimoji="1" lang="en-US" altLang="ko-KR" sz="2400" b="1" dirty="0"/>
              <a:t>,</a:t>
            </a:r>
            <a:r>
              <a:rPr kumimoji="1" lang="ko-KR" altLang="en-US" sz="2400" b="1" dirty="0"/>
              <a:t> 변경 사항</a:t>
            </a:r>
            <a:r>
              <a:rPr kumimoji="1" lang="en-US" altLang="ko-KR" sz="2400" b="1" dirty="0"/>
              <a:t>,</a:t>
            </a:r>
            <a:r>
              <a:rPr kumimoji="1" lang="ko-KR" altLang="en-US" sz="2400" b="1" dirty="0"/>
              <a:t> 변경의 결과 등</a:t>
            </a:r>
            <a:r>
              <a:rPr kumimoji="1" lang="en-US" altLang="ko-KR" sz="2400" b="1" dirty="0"/>
              <a:t>)</a:t>
            </a: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367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7E5C39-D5DE-477E-D79B-DDE62D30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542" y="306838"/>
            <a:ext cx="4548385" cy="29114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713001-0536-1434-995F-2269EA8C1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178" y="3218243"/>
            <a:ext cx="4457111" cy="21949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6B4459-053D-0690-E2B4-59FC5C03B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76" y="514056"/>
            <a:ext cx="5661497" cy="2968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E9FE8C-D128-5E71-635B-44BB10DA4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806" y="2331770"/>
            <a:ext cx="4633226" cy="2622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EEC72F-AAAB-99D3-10F1-D5BBF7D5E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42" y="3561227"/>
            <a:ext cx="4790417" cy="2012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E09500-A813-18E4-4BB1-8F4BC839BD7B}"/>
              </a:ext>
            </a:extLst>
          </p:cNvPr>
          <p:cNvSpPr txBox="1"/>
          <p:nvPr/>
        </p:nvSpPr>
        <p:spPr>
          <a:xfrm>
            <a:off x="2831775" y="4492895"/>
            <a:ext cx="100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Issue</a:t>
            </a:r>
            <a:endParaRPr kumimoji="1" lang="ko-Kore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8D8B3-9690-8C8A-6DE3-CEFC9AFE60AC}"/>
              </a:ext>
            </a:extLst>
          </p:cNvPr>
          <p:cNvSpPr txBox="1"/>
          <p:nvPr/>
        </p:nvSpPr>
        <p:spPr>
          <a:xfrm>
            <a:off x="5864086" y="3560603"/>
            <a:ext cx="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PR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49173-ADBF-3A0E-DB62-D785B4E965E9}"/>
              </a:ext>
            </a:extLst>
          </p:cNvPr>
          <p:cNvSpPr txBox="1"/>
          <p:nvPr/>
        </p:nvSpPr>
        <p:spPr>
          <a:xfrm>
            <a:off x="3531516" y="961248"/>
            <a:ext cx="2709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Version Control </a:t>
            </a:r>
          </a:p>
          <a:p>
            <a:r>
              <a:rPr kumimoji="1" lang="en-US" altLang="ko-Kore-KR" sz="2400" b="1" dirty="0"/>
              <a:t>(Work Flow)</a:t>
            </a:r>
            <a:endParaRPr kumimoji="1" lang="ko-Kore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12BBE5-1180-59D1-7AD1-B85E41BEB020}"/>
              </a:ext>
            </a:extLst>
          </p:cNvPr>
          <p:cNvSpPr txBox="1"/>
          <p:nvPr/>
        </p:nvSpPr>
        <p:spPr>
          <a:xfrm>
            <a:off x="9486733" y="1646914"/>
            <a:ext cx="1209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Code Review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432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5125DDA-C998-4427-A474-438F559F9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335044"/>
            <a:ext cx="67818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7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it 사용방법(clone, add, commit, push)">
            <a:extLst>
              <a:ext uri="{FF2B5EF4-FFF2-40B4-BE49-F238E27FC236}">
                <a16:creationId xmlns:a16="http://schemas.microsoft.com/office/drawing/2014/main" id="{280F4E97-510A-710A-BFDA-BDF6EA283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93" y="2199906"/>
            <a:ext cx="44196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63E9DD-1BB5-210B-F468-658787603BDC}"/>
              </a:ext>
            </a:extLst>
          </p:cNvPr>
          <p:cNvSpPr txBox="1"/>
          <p:nvPr/>
        </p:nvSpPr>
        <p:spPr>
          <a:xfrm>
            <a:off x="5785883" y="1490228"/>
            <a:ext cx="543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: </a:t>
            </a:r>
            <a:r>
              <a:rPr kumimoji="1" lang="ko-KR" altLang="en-US" sz="2400" b="1" dirty="0"/>
              <a:t>분산형 버전 관리 시스템</a:t>
            </a:r>
            <a:endParaRPr kumimoji="1" lang="ko-Kore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76B79-3A9C-6A82-0B12-31E9D8A7F40A}"/>
              </a:ext>
            </a:extLst>
          </p:cNvPr>
          <p:cNvSpPr txBox="1"/>
          <p:nvPr/>
        </p:nvSpPr>
        <p:spPr>
          <a:xfrm>
            <a:off x="6094228" y="2109528"/>
            <a:ext cx="56458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→ 버전 관리를 위한 도구</a:t>
            </a:r>
            <a:endParaRPr lang="ko-Kore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7532BA-7F9D-796E-7559-470E14D414A3}"/>
              </a:ext>
            </a:extLst>
          </p:cNvPr>
          <p:cNvSpPr txBox="1"/>
          <p:nvPr/>
        </p:nvSpPr>
        <p:spPr>
          <a:xfrm>
            <a:off x="6094228" y="2658991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→ 변경 이력들을 관리할 수 있는 도구</a:t>
            </a:r>
            <a:endParaRPr lang="ko-Kore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A0D097-229D-6680-BF8C-DF30685B25F7}"/>
              </a:ext>
            </a:extLst>
          </p:cNvPr>
          <p:cNvSpPr txBox="1"/>
          <p:nvPr/>
        </p:nvSpPr>
        <p:spPr>
          <a:xfrm>
            <a:off x="5945371" y="3579741"/>
            <a:ext cx="543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Git</a:t>
            </a:r>
            <a:r>
              <a:rPr kumimoji="1" lang="ko-KR" altLang="en-US" sz="2400" b="1" dirty="0"/>
              <a:t>이 필요한 이유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D7E6B-2E2B-F91A-6B0A-B6D1873E7F89}"/>
              </a:ext>
            </a:extLst>
          </p:cNvPr>
          <p:cNvSpPr txBox="1"/>
          <p:nvPr/>
        </p:nvSpPr>
        <p:spPr>
          <a:xfrm>
            <a:off x="6094228" y="4154524"/>
            <a:ext cx="56458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==</a:t>
            </a:r>
            <a:r>
              <a:rPr lang="ko-KR" altLang="en-US" sz="2400" dirty="0"/>
              <a:t> 버전 관리가 필요한 이유</a:t>
            </a:r>
            <a:endParaRPr lang="ko-Kore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6C1A3-F1D6-325B-A808-7CF41201BFA0}"/>
              </a:ext>
            </a:extLst>
          </p:cNvPr>
          <p:cNvSpPr txBox="1"/>
          <p:nvPr/>
        </p:nvSpPr>
        <p:spPr>
          <a:xfrm>
            <a:off x="6094228" y="4776579"/>
            <a:ext cx="56458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==</a:t>
            </a:r>
            <a:r>
              <a:rPr lang="ko-KR" altLang="en-US" sz="2400" dirty="0"/>
              <a:t> 변경 이력 관리가 필요한 이유</a:t>
            </a:r>
            <a:endParaRPr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284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2A8D744-6531-2888-A9A8-7448C589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85" y="973026"/>
            <a:ext cx="7609630" cy="378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437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5425</TotalTime>
  <Words>471</Words>
  <Application>Microsoft Macintosh PowerPoint</Application>
  <PresentationFormat>와이드스크린</PresentationFormat>
  <Paragraphs>127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-apple-system</vt:lpstr>
      <vt:lpstr>Apple SD Gothic Neo</vt:lpstr>
      <vt:lpstr>Apple SD Gothic Neo Medium</vt:lpstr>
      <vt:lpstr>Apple SD Gothic Neo Medium</vt:lpstr>
      <vt:lpstr>맑은 고딕</vt:lpstr>
      <vt:lpstr>Apple Color Emoji</vt:lpstr>
      <vt:lpstr>Arial</vt:lpstr>
      <vt:lpstr>Calibri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 SUYEON</dc:creator>
  <cp:lastModifiedBy>이강현</cp:lastModifiedBy>
  <cp:revision>137</cp:revision>
  <dcterms:created xsi:type="dcterms:W3CDTF">2021-11-26T17:49:23Z</dcterms:created>
  <dcterms:modified xsi:type="dcterms:W3CDTF">2023-01-02T07:14:45Z</dcterms:modified>
</cp:coreProperties>
</file>